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8.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1"/>
  </p:notesMasterIdLst>
  <p:handoutMasterIdLst>
    <p:handoutMasterId r:id="rId32"/>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36" r:id="rId25"/>
    <p:sldId id="1446" r:id="rId26"/>
    <p:sldId id="1447" r:id="rId27"/>
    <p:sldId id="1440" r:id="rId28"/>
    <p:sldId id="1445" r:id="rId29"/>
    <p:sldId id="1366" r:id="rId30"/>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p:scale>
          <a:sx n="96" d="100"/>
          <a:sy n="96" d="100"/>
        </p:scale>
        <p:origin x="-306" y="-30"/>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BADB0-A89A-48CE-B619-DA3839D44E0F}">
      <dsp:nvSpPr>
        <dsp:cNvPr id="0" name=""/>
        <dsp:cNvSpPr/>
      </dsp:nvSpPr>
      <dsp:spPr>
        <a:xfrm>
          <a:off x="587048" y="1894439"/>
          <a:ext cx="2114504" cy="161204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24146" y="1931537"/>
        <a:ext cx="2040308" cy="1192408"/>
      </dsp:txXfrm>
    </dsp:sp>
    <dsp:sp modelId="{F827665D-69F4-4582-BEB2-A5794CA30A06}">
      <dsp:nvSpPr>
        <dsp:cNvPr id="0" name=""/>
        <dsp:cNvSpPr/>
      </dsp:nvSpPr>
      <dsp:spPr>
        <a:xfrm>
          <a:off x="1744448" y="1731804"/>
          <a:ext cx="2555461" cy="2555461"/>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0FFF5994-F4E1-424D-B972-4AA99AE9B8C2}">
      <dsp:nvSpPr>
        <dsp:cNvPr id="0" name=""/>
        <dsp:cNvSpPr/>
      </dsp:nvSpPr>
      <dsp:spPr>
        <a:xfrm>
          <a:off x="949227" y="3148984"/>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970488" y="3170245"/>
        <a:ext cx="1782913" cy="683393"/>
      </dsp:txXfrm>
    </dsp:sp>
    <dsp:sp modelId="{86DDBEE2-8B91-44ED-B629-4631F9E18A12}">
      <dsp:nvSpPr>
        <dsp:cNvPr id="0" name=""/>
        <dsp:cNvSpPr/>
      </dsp:nvSpPr>
      <dsp:spPr>
        <a:xfrm>
          <a:off x="2784139" y="1894950"/>
          <a:ext cx="327241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2823118" y="2296887"/>
        <a:ext cx="3194456" cy="1252886"/>
      </dsp:txXfrm>
    </dsp:sp>
    <dsp:sp modelId="{CDCAD455-EB6B-402B-B181-8BA63311810D}">
      <dsp:nvSpPr>
        <dsp:cNvPr id="0" name=""/>
        <dsp:cNvSpPr/>
      </dsp:nvSpPr>
      <dsp:spPr>
        <a:xfrm>
          <a:off x="4677085" y="1153930"/>
          <a:ext cx="2597273" cy="2597273"/>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C18F92D0-DEF2-4832-8FA1-278D95B6B3A0}">
      <dsp:nvSpPr>
        <dsp:cNvPr id="0" name=""/>
        <dsp:cNvSpPr/>
      </dsp:nvSpPr>
      <dsp:spPr>
        <a:xfrm>
          <a:off x="3940401" y="1411473"/>
          <a:ext cx="2000804" cy="96695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3968722" y="1439794"/>
        <a:ext cx="1944162" cy="910313"/>
      </dsp:txXfrm>
    </dsp:sp>
    <dsp:sp modelId="{F32D151A-7816-4D8F-AF44-C36440897AD6}">
      <dsp:nvSpPr>
        <dsp:cNvPr id="0" name=""/>
        <dsp:cNvSpPr/>
      </dsp:nvSpPr>
      <dsp:spPr>
        <a:xfrm>
          <a:off x="6359081" y="1910166"/>
          <a:ext cx="189082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98060" y="1949145"/>
        <a:ext cx="1812866" cy="1252886"/>
      </dsp:txXfrm>
    </dsp:sp>
    <dsp:sp modelId="{92BF8A00-5694-4464-90D9-1154141BC261}">
      <dsp:nvSpPr>
        <dsp:cNvPr id="0" name=""/>
        <dsp:cNvSpPr/>
      </dsp:nvSpPr>
      <dsp:spPr>
        <a:xfrm>
          <a:off x="6574721" y="3367151"/>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6595982" y="3388412"/>
        <a:ext cx="1782913" cy="6833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2/14/2018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2/14/2018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28</a:t>
            </a:fld>
            <a:endParaRPr lang="en-GB" dirty="0"/>
          </a:p>
        </p:txBody>
      </p:sp>
    </p:spTree>
    <p:extLst>
      <p:ext uri="{BB962C8B-B14F-4D97-AF65-F5344CB8AC3E}">
        <p14:creationId xmlns:p14="http://schemas.microsoft.com/office/powerpoint/2010/main"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29</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pn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a:t>Целевое использование </a:t>
            </a:r>
            <a:r>
              <a:rPr lang="ru-RU" dirty="0" smtClean="0"/>
              <a:t>финансирования </a:t>
            </a:r>
            <a:br>
              <a:rPr lang="ru-RU" dirty="0" smtClean="0"/>
            </a:br>
            <a:r>
              <a:rPr lang="ru-RU" dirty="0" smtClean="0"/>
              <a:t>с </a:t>
            </a:r>
            <a:r>
              <a:rPr lang="ru-RU" dirty="0"/>
              <a:t>независимой гарантией </a:t>
            </a:r>
            <a:r>
              <a:rPr lang="ru-RU" dirty="0" smtClean="0"/>
              <a:t>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076093" cy="6360160"/>
            <a:chOff x="323751" y="2021245"/>
            <a:chExt cx="12076093"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5009356"/>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и/или городе федерального значения </a:t>
              </a:r>
              <a:r>
                <a:rPr lang="ru-RU" sz="1200" dirty="0" smtClean="0"/>
                <a:t>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53519"/>
              <a:ext cx="4874409"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финансирования индустриальных 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7525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372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258188"/>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3037173"/>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3032459"/>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3032459"/>
              <a:ext cx="0" cy="78469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903294"/>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816624"/>
              <a:ext cx="2003227"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115" name="Прямая соединительная линия 114"/>
            <p:cNvCxnSpPr/>
            <p:nvPr/>
          </p:nvCxnSpPr>
          <p:spPr>
            <a:xfrm>
              <a:off x="10251476" y="389975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5115414"/>
              <a:ext cx="2148368"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для участников государственных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муниципальных закупок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Востока и моногородов»,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637969"/>
              <a:ext cx="0" cy="267191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l"/>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48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 xmlns:a16="http://schemas.microsoft.com/office/drawing/2014/main" val="20000"/>
                    </a:ext>
                  </a:extLst>
                </a:gridCol>
                <a:gridCol w="10019502">
                  <a:extLst>
                    <a:ext uri="{9D8B030D-6E8A-4147-A177-3AD203B41FA5}">
                      <a16:colId xmlns="" xmlns:a16="http://schemas.microsoft.com/office/drawing/2014/main"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 xmlns:a16="http://schemas.microsoft.com/office/drawing/2014/main" val="20000"/>
                    </a:ext>
                  </a:extLst>
                </a:gridCol>
                <a:gridCol w="10130803">
                  <a:extLst>
                    <a:ext uri="{9D8B030D-6E8A-4147-A177-3AD203B41FA5}">
                      <a16:colId xmlns=""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 xmlns:a16="http://schemas.microsoft.com/office/drawing/2014/main" val="20000"/>
                    </a:ext>
                  </a:extLst>
                </a:gridCol>
                <a:gridCol w="10130803">
                  <a:extLst>
                    <a:ext uri="{9D8B030D-6E8A-4147-A177-3AD203B41FA5}">
                      <a16:colId xmlns=""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l"/>
            <a:r>
              <a:rPr lang="ru-RU" dirty="0"/>
              <a:t>3</a:t>
            </a:r>
            <a:r>
              <a:rPr lang="ru-RU" dirty="0" smtClean="0"/>
              <a:t>.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
        <p:nvSpPr>
          <p:cNvPr id="5"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 xmlns:a16="http://schemas.microsoft.com/office/drawing/2014/main" val="2985683231"/>
                    </a:ext>
                  </a:extLst>
                </a:gridCol>
                <a:gridCol w="4680507">
                  <a:extLst>
                    <a:ext uri="{9D8B030D-6E8A-4147-A177-3AD203B41FA5}">
                      <a16:colId xmlns="" xmlns:a16="http://schemas.microsoft.com/office/drawing/2014/main"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val="3722331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 xmlns:a16="http://schemas.microsoft.com/office/drawing/2014/main" val="20000"/>
                    </a:ext>
                  </a:extLst>
                </a:gridCol>
                <a:gridCol w="3384015">
                  <a:extLst>
                    <a:ext uri="{9D8B030D-6E8A-4147-A177-3AD203B41FA5}">
                      <a16:colId xmlns="" xmlns:a16="http://schemas.microsoft.com/office/drawing/2014/main" val="20001"/>
                    </a:ext>
                  </a:extLst>
                </a:gridCol>
                <a:gridCol w="3384015">
                  <a:extLst>
                    <a:ext uri="{9D8B030D-6E8A-4147-A177-3AD203B41FA5}">
                      <a16:colId xmlns="" xmlns:a16="http://schemas.microsoft.com/office/drawing/2014/main" val="20002"/>
                    </a:ext>
                  </a:extLst>
                </a:gridCol>
                <a:gridCol w="3384015">
                  <a:extLst>
                    <a:ext uri="{9D8B030D-6E8A-4147-A177-3AD203B41FA5}">
                      <a16:colId xmlns="" xmlns:a16="http://schemas.microsoft.com/office/drawing/2014/main"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val="3764526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2057400"/>
            <a:ext cx="9507428" cy="4136336"/>
          </a:xfrm>
        </p:spPr>
        <p:txBody>
          <a:bodyPr/>
          <a:lstStyle/>
          <a:p>
            <a:r>
              <a:rPr lang="ru-RU" dirty="0" smtClean="0"/>
              <a:t>4. </a:t>
            </a:r>
            <a:r>
              <a:rPr lang="ru-RU" dirty="0"/>
              <a:t>Программа Инвестиционный лифт</a:t>
            </a:r>
          </a:p>
        </p:txBody>
      </p:sp>
      <p:sp>
        <p:nvSpPr>
          <p:cNvPr id="4" name="Прямоугольник 3"/>
          <p:cNvSpPr/>
          <p:nvPr/>
        </p:nvSpPr>
        <p:spPr>
          <a:xfrm>
            <a:off x="0" y="0"/>
            <a:ext cx="3991087" cy="1065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object 44"/>
          <p:cNvSpPr/>
          <p:nvPr/>
        </p:nvSpPr>
        <p:spPr>
          <a:xfrm>
            <a:off x="0" y="0"/>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48925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 xmlns:a16="http://schemas.microsoft.com/office/drawing/2014/main" val="2756428174"/>
                    </a:ext>
                  </a:extLst>
                </a:gridCol>
                <a:gridCol w="2362319">
                  <a:extLst>
                    <a:ext uri="{9D8B030D-6E8A-4147-A177-3AD203B41FA5}">
                      <a16:colId xmlns="" xmlns:a16="http://schemas.microsoft.com/office/drawing/2014/main" val="83167896"/>
                    </a:ext>
                  </a:extLst>
                </a:gridCol>
                <a:gridCol w="2373113">
                  <a:extLst>
                    <a:ext uri="{9D8B030D-6E8A-4147-A177-3AD203B41FA5}">
                      <a16:colId xmlns="" xmlns:a16="http://schemas.microsoft.com/office/drawing/2014/main" val="852599335"/>
                    </a:ext>
                  </a:extLst>
                </a:gridCol>
                <a:gridCol w="2373113">
                  <a:extLst>
                    <a:ext uri="{9D8B030D-6E8A-4147-A177-3AD203B41FA5}">
                      <a16:colId xmlns="" xmlns:a16="http://schemas.microsoft.com/office/drawing/2014/main"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val="4009405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31.01.2018)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72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212</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 xmlns:a16="http://schemas.microsoft.com/office/drawing/2014/main" val="20000"/>
                    </a:ext>
                  </a:extLst>
                </a:gridCol>
                <a:gridCol w="2177857">
                  <a:extLst>
                    <a:ext uri="{9D8B030D-6E8A-4147-A177-3AD203B41FA5}">
                      <a16:colId xmlns="" xmlns:a16="http://schemas.microsoft.com/office/drawing/2014/main" val="20001"/>
                    </a:ext>
                  </a:extLst>
                </a:gridCol>
                <a:gridCol w="1489306">
                  <a:extLst>
                    <a:ext uri="{9D8B030D-6E8A-4147-A177-3AD203B41FA5}">
                      <a16:colId xmlns="" xmlns:a16="http://schemas.microsoft.com/office/drawing/2014/main" val="20002"/>
                    </a:ext>
                  </a:extLst>
                </a:gridCol>
                <a:gridCol w="1588456">
                  <a:extLst>
                    <a:ext uri="{9D8B030D-6E8A-4147-A177-3AD203B41FA5}">
                      <a16:colId xmlns="" xmlns:a16="http://schemas.microsoft.com/office/drawing/2014/main" val="20003"/>
                    </a:ext>
                  </a:extLst>
                </a:gridCol>
                <a:gridCol w="1797459">
                  <a:extLst>
                    <a:ext uri="{9D8B030D-6E8A-4147-A177-3AD203B41FA5}">
                      <a16:colId xmlns="" xmlns:a16="http://schemas.microsoft.com/office/drawing/2014/main" val="3653545549"/>
                    </a:ext>
                  </a:extLst>
                </a:gridCol>
                <a:gridCol w="3033150">
                  <a:extLst>
                    <a:ext uri="{9D8B030D-6E8A-4147-A177-3AD203B41FA5}">
                      <a16:colId xmlns="" xmlns:a16="http://schemas.microsoft.com/office/drawing/2014/main"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 xmlns:a16="http://schemas.microsoft.com/office/drawing/2014/main"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l"/>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24438"/>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22717"/>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13606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374251"/>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обязательств по кредиту (основной долг)</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129693"/>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030906"/>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4967993"/>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566621"/>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568330"/>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560427"/>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09229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69964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56641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гарантии для исполнения контрактов) </a:t>
            </a:r>
            <a:endParaRPr lang="ru-RU" sz="1400" b="1" dirty="0"/>
          </a:p>
        </p:txBody>
      </p:sp>
      <p:sp>
        <p:nvSpPr>
          <p:cNvPr id="80" name="Скругленный прямоугольник 79"/>
          <p:cNvSpPr/>
          <p:nvPr/>
        </p:nvSpPr>
        <p:spPr>
          <a:xfrm>
            <a:off x="6481925" y="2903456"/>
            <a:ext cx="5721952" cy="58163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64779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561375"/>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641426"/>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33196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597745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59791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0402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06361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76754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76925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872179"/>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885801"/>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464447"/>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236419"/>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835535"/>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267242"/>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77114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18394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3991997"/>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1562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757346"/>
            <a:ext cx="433001" cy="414237"/>
          </a:xfrm>
          <a:prstGeom prst="rect">
            <a:avLst/>
          </a:prstGeom>
        </p:spPr>
      </p:pic>
      <p:sp>
        <p:nvSpPr>
          <p:cNvPr id="84" name="Прямоугольник 83"/>
          <p:cNvSpPr/>
          <p:nvPr/>
        </p:nvSpPr>
        <p:spPr>
          <a:xfrm>
            <a:off x="6836357" y="7138686"/>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150832</TotalTime>
  <Words>5763</Words>
  <Application>Microsoft Office PowerPoint</Application>
  <PresentationFormat>Произвольный</PresentationFormat>
  <Paragraphs>737</Paragraphs>
  <Slides>29</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Title</vt:lpstr>
      <vt:lpstr>Финансовая поддержка субъектов МСП</vt:lpstr>
      <vt:lpstr>О Корпорации</vt:lpstr>
      <vt:lpstr>Корпорация в цифрах гарантийной поддержки (на 31.01.2018)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Целевое использование финансирования  с независимой гарантией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4.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Чапаева Оксана Витальевна</cp:lastModifiedBy>
  <cp:revision>4536</cp:revision>
  <cp:lastPrinted>2018-02-14T03:21:19Z</cp:lastPrinted>
  <dcterms:created xsi:type="dcterms:W3CDTF">2010-08-23T12:41:44Z</dcterms:created>
  <dcterms:modified xsi:type="dcterms:W3CDTF">2018-02-14T03:21:56Z</dcterms:modified>
</cp:coreProperties>
</file>