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8" r:id="rId2"/>
    <p:sldId id="264" r:id="rId3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FFFF"/>
    <a:srgbClr val="0000FF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0"/>
      <c:rotY val="60"/>
      <c:depthPercent val="100"/>
      <c:rAngAx val="0"/>
      <c:perspective val="30"/>
    </c:view3D>
    <c:floor>
      <c:thickness val="0"/>
    </c:floor>
    <c:sideWall>
      <c:thickness val="0"/>
      <c:spPr>
        <a:noFill/>
        <a:ln w="25396">
          <a:noFill/>
        </a:ln>
      </c:spPr>
    </c:sideWall>
    <c:backWall>
      <c:thickness val="0"/>
      <c:spPr>
        <a:noFill/>
        <a:ln w="25396">
          <a:noFill/>
        </a:ln>
      </c:spPr>
    </c:backWall>
    <c:plotArea>
      <c:layout>
        <c:manualLayout>
          <c:layoutTarget val="inner"/>
          <c:xMode val="edge"/>
          <c:yMode val="edge"/>
          <c:x val="7.5369605839566353E-2"/>
          <c:y val="1.2521044670250314E-2"/>
          <c:w val="0.898999927932009"/>
          <c:h val="0.88415107512059699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Исполнение за 2014 год
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Lbls>
            <c:dLbl>
              <c:idx val="0"/>
              <c:layout>
                <c:manualLayout>
                  <c:x val="0"/>
                  <c:y val="-1.7804289551873154E-7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307973980023412E-2"/>
                  <c:y val="-4.522289546175781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3548065918189104E-2"/>
                  <c:y val="-4.5219334603847439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602676.9</c:v>
                </c:pt>
                <c:pt idx="1">
                  <c:v>627662.80000000005</c:v>
                </c:pt>
                <c:pt idx="2">
                  <c:v>-24985.9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 за 2015 год
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9963983163544577E-2"/>
                  <c:y val="-4.52228954617578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32598239825115E-2"/>
                  <c:y val="-5.4267474554109373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981991581772288E-2"/>
                  <c:y val="-1.130590190833497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529613.19999999995</c:v>
                </c:pt>
                <c:pt idx="1">
                  <c:v>553298.80000000005</c:v>
                </c:pt>
                <c:pt idx="2">
                  <c:v>-23685.599999999999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Исполнение за 2016 год
</c:v>
                </c:pt>
              </c:strCache>
            </c:strRef>
          </c:tx>
          <c:spPr>
            <a:solidFill>
              <a:srgbClr val="FF3300"/>
            </a:solidFill>
          </c:spPr>
          <c:invertIfNegative val="0"/>
          <c:dLbls>
            <c:dLbl>
              <c:idx val="0"/>
              <c:layout>
                <c:manualLayout>
                  <c:x val="3.5411872858336635E-2"/>
                  <c:y val="-2.2611447730878906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257993112359146E-2"/>
                  <c:y val="-2.9394882050142578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3619992347065717E-2"/>
                  <c:y val="8.3662356604251864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  <c:pt idx="0">
                  <c:v>523739.9</c:v>
                </c:pt>
                <c:pt idx="1">
                  <c:v>505249.8</c:v>
                </c:pt>
                <c:pt idx="2">
                  <c:v>18490.099999999999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План на 2017 год
</c:v>
                </c:pt>
              </c:strCache>
            </c:strRef>
          </c:tx>
          <c:spPr>
            <a:solidFill>
              <a:srgbClr val="00FFFF"/>
            </a:solidFill>
          </c:spPr>
          <c:invertIfNegative val="0"/>
          <c:dLbls>
            <c:dLbl>
              <c:idx val="0"/>
              <c:layout>
                <c:manualLayout>
                  <c:x val="3.9497977806490579E-2"/>
                  <c:y val="4.52228954617578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042884123986223E-2"/>
                  <c:y val="-2.9562387443919085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Лист1!$E$2:$E$4</c:f>
              <c:numCache>
                <c:formatCode>#,##0.0</c:formatCode>
                <c:ptCount val="3"/>
                <c:pt idx="0">
                  <c:v>478208.2</c:v>
                </c:pt>
                <c:pt idx="1">
                  <c:v>485673</c:v>
                </c:pt>
                <c:pt idx="2">
                  <c:v>-7464.8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План на 2018 год</c:v>
                </c:pt>
              </c:strCache>
            </c:strRef>
          </c:tx>
          <c:spPr>
            <a:solidFill>
              <a:srgbClr val="00FF00"/>
            </a:solidFill>
          </c:spPr>
          <c:invertIfNegative val="0"/>
          <c:dLbls>
            <c:dLbl>
              <c:idx val="0"/>
              <c:layout>
                <c:manualLayout>
                  <c:x val="2.8601983928838007E-2"/>
                  <c:y val="-5.4267474554109373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9.5339946429460025E-3"/>
                  <c:y val="-4.5222895461757812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4515986224718293E-2"/>
                  <c:y val="6.7834343192636634E-2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Лист1!$F$2:$F$4</c:f>
              <c:numCache>
                <c:formatCode>#,##0.0</c:formatCode>
                <c:ptCount val="3"/>
                <c:pt idx="0">
                  <c:v>483360.8</c:v>
                </c:pt>
                <c:pt idx="1">
                  <c:v>484112.1</c:v>
                </c:pt>
                <c:pt idx="2">
                  <c:v>-751.3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План на 2019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8995955612981159E-2"/>
                  <c:y val="4.5222895461757813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7167951021220588E-2"/>
                  <c:y val="4.5222895461757605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503832907454828E-2"/>
                  <c:y val="-5.1084858883992312E-3"/>
                </c:manualLayout>
              </c:layout>
              <c:showLegendKey val="1"/>
              <c:showVal val="1"/>
              <c:showCatName val="1"/>
              <c:showSerName val="0"/>
              <c:showPercent val="0"/>
              <c:showBubbleSize val="0"/>
            </c:dLbl>
            <c:showLegendKey val="1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Доходы </c:v>
                </c:pt>
                <c:pt idx="1">
                  <c:v>Расходы</c:v>
                </c:pt>
                <c:pt idx="2">
                  <c:v>Дефицит, профицит</c:v>
                </c:pt>
              </c:strCache>
            </c:strRef>
          </c:cat>
          <c:val>
            <c:numRef>
              <c:f>Лист1!$G$2:$G$4</c:f>
              <c:numCache>
                <c:formatCode>#,##0.0</c:formatCode>
                <c:ptCount val="3"/>
                <c:pt idx="0">
                  <c:v>493650.2</c:v>
                </c:pt>
                <c:pt idx="1">
                  <c:v>490724.2</c:v>
                </c:pt>
                <c:pt idx="2">
                  <c:v>2926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25517056"/>
        <c:axId val="25531136"/>
        <c:axId val="25511232"/>
      </c:bar3DChart>
      <c:catAx>
        <c:axId val="25517056"/>
        <c:scaling>
          <c:orientation val="minMax"/>
        </c:scaling>
        <c:delete val="1"/>
        <c:axPos val="b"/>
        <c:majorTickMark val="out"/>
        <c:minorTickMark val="none"/>
        <c:tickLblPos val="nextTo"/>
        <c:crossAx val="25531136"/>
        <c:crosses val="autoZero"/>
        <c:auto val="1"/>
        <c:lblAlgn val="ctr"/>
        <c:lblOffset val="100"/>
        <c:noMultiLvlLbl val="0"/>
      </c:catAx>
      <c:valAx>
        <c:axId val="25531136"/>
        <c:scaling>
          <c:orientation val="minMax"/>
          <c:max val="628000"/>
          <c:min val="-25000"/>
        </c:scaling>
        <c:delete val="0"/>
        <c:axPos val="l"/>
        <c:numFmt formatCode="#,##0.00" sourceLinked="0"/>
        <c:majorTickMark val="none"/>
        <c:minorTickMark val="none"/>
        <c:tickLblPos val="nextTo"/>
        <c:txPr>
          <a:bodyPr/>
          <a:lstStyle/>
          <a:p>
            <a:pPr>
              <a:defRPr sz="1000" b="1" i="0" baseline="0">
                <a:latin typeface="Times New Roman" pitchFamily="18" charset="0"/>
              </a:defRPr>
            </a:pPr>
            <a:endParaRPr lang="ru-RU"/>
          </a:p>
        </c:txPr>
        <c:crossAx val="25517056"/>
        <c:crosses val="autoZero"/>
        <c:crossBetween val="between"/>
        <c:majorUnit val="28000"/>
        <c:minorUnit val="10000"/>
      </c:valAx>
      <c:serAx>
        <c:axId val="25511232"/>
        <c:scaling>
          <c:orientation val="minMax"/>
        </c:scaling>
        <c:delete val="0"/>
        <c:axPos val="b"/>
        <c:majorTickMark val="out"/>
        <c:minorTickMark val="none"/>
        <c:tickLblPos val="nextTo"/>
        <c:crossAx val="25531136"/>
        <c:crosses val="autoZero"/>
      </c:serAx>
      <c:spPr>
        <a:noFill/>
        <a:ln w="25394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200" b="1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3.0390707175741227E-2"/>
          <c:y val="0.87344087836394246"/>
          <c:w val="0.92559859330145178"/>
          <c:h val="0.11299225299753018"/>
        </c:manualLayout>
      </c:layout>
      <c:overlay val="0"/>
      <c:spPr>
        <a:noFill/>
      </c:spPr>
      <c:txPr>
        <a:bodyPr/>
        <a:lstStyle/>
        <a:p>
          <a:pPr>
            <a:defRPr sz="1200" b="1" baseline="0">
              <a:solidFill>
                <a:schemeClr val="tx1"/>
              </a:solidFill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753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EA314-B281-4B7F-91B6-738BF49D5B7E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BED8F6-D140-4044-8FBB-BD8BA75061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4F005-6C14-466D-A7F7-CF8211DDCC01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57893A-C2BB-4ECB-8D2D-B9876FDC547D}" type="slidenum">
              <a:rPr lang="ru-RU" altLang="ru-RU" sz="1200"/>
              <a:pPr algn="r" eaLnBrk="1" hangingPunct="1"/>
              <a:t>1</a:t>
            </a:fld>
            <a:endParaRPr lang="ru-RU" alt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52864" y="9432925"/>
            <a:ext cx="294481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E0D58D7-3BBA-4B08-8739-7F9A4553CCFB}" type="slidenum">
              <a:rPr lang="en-GB" altLang="ru-RU" sz="1300">
                <a:ea typeface="Arial Unicode MS" pitchFamily="34" charset="-128"/>
                <a:cs typeface="Arial Unicode MS" pitchFamily="34" charset="-128"/>
              </a:rPr>
              <a:pPr algn="r" eaLnBrk="1" hangingPunct="1"/>
              <a:t>1</a:t>
            </a:fld>
            <a:endParaRPr lang="en-GB" altLang="ru-RU" sz="13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-14288"/>
            <a:ext cx="6761163" cy="5072063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5302251"/>
            <a:ext cx="6373813" cy="40894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094F005-6C14-466D-A7F7-CF8211DDCC01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  <p:sp>
        <p:nvSpPr>
          <p:cNvPr id="12291" name="Rectangle 7"/>
          <p:cNvSpPr txBox="1">
            <a:spLocks noGrp="1" noChangeArrowheads="1"/>
          </p:cNvSpPr>
          <p:nvPr/>
        </p:nvSpPr>
        <p:spPr bwMode="auto">
          <a:xfrm>
            <a:off x="3849689" y="9429750"/>
            <a:ext cx="294640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057893A-C2BB-4ECB-8D2D-B9876FDC547D}" type="slidenum">
              <a:rPr lang="ru-RU" altLang="ru-RU" sz="1200"/>
              <a:pPr algn="r" eaLnBrk="1" hangingPunct="1"/>
              <a:t>2</a:t>
            </a:fld>
            <a:endParaRPr lang="ru-RU" altLang="ru-RU" sz="1200"/>
          </a:p>
        </p:txBody>
      </p:sp>
      <p:sp>
        <p:nvSpPr>
          <p:cNvPr id="12292" name="Rectangle 7"/>
          <p:cNvSpPr txBox="1">
            <a:spLocks noGrp="1" noChangeArrowheads="1"/>
          </p:cNvSpPr>
          <p:nvPr/>
        </p:nvSpPr>
        <p:spPr bwMode="auto">
          <a:xfrm>
            <a:off x="3852864" y="9432925"/>
            <a:ext cx="2944812" cy="495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475" tIns="47239" rIns="94475" bIns="47239" anchor="b"/>
          <a:lstStyle>
            <a:lvl1pPr defTabSz="9429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297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DE0D58D7-3BBA-4B08-8739-7F9A4553CCFB}" type="slidenum">
              <a:rPr lang="en-GB" altLang="ru-RU" sz="1300">
                <a:ea typeface="Arial Unicode MS" pitchFamily="34" charset="-128"/>
                <a:cs typeface="Arial Unicode MS" pitchFamily="34" charset="-128"/>
              </a:rPr>
              <a:pPr algn="r" eaLnBrk="1" hangingPunct="1"/>
              <a:t>2</a:t>
            </a:fld>
            <a:endParaRPr lang="en-GB" altLang="ru-RU" sz="13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50" y="-14288"/>
            <a:ext cx="6761163" cy="5072063"/>
          </a:xfrm>
          <a:ln/>
        </p:spPr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7650" y="5302251"/>
            <a:ext cx="6373813" cy="4089400"/>
          </a:xfrm>
          <a:noFill/>
        </p:spPr>
        <p:txBody>
          <a:bodyPr lIns="89384" tIns="44694" rIns="89384" bIns="44694"/>
          <a:lstStyle/>
          <a:p>
            <a:pPr eaLnBrk="1" hangingPunct="1"/>
            <a:endParaRPr lang="en-GB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81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63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13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786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4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80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52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229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743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210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50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6AF94-70B3-4E3E-9705-263DAA0A0001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D4B1-3697-43B0-9760-06D611EF5E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89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613" r="1892" b="4573"/>
          <a:stretch>
            <a:fillRect/>
          </a:stretch>
        </p:blipFill>
        <p:spPr bwMode="auto">
          <a:xfrm>
            <a:off x="1" y="-63411"/>
            <a:ext cx="9170850" cy="691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 descr="герб Бороди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016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81075" y="332656"/>
            <a:ext cx="7912100" cy="673819"/>
          </a:xfrm>
          <a:prstGeom prst="roundRect">
            <a:avLst>
              <a:gd name="adj" fmla="val 25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Основные параметры </a:t>
            </a:r>
            <a:r>
              <a:rPr lang="ru-RU" sz="2000" b="1" dirty="0">
                <a:solidFill>
                  <a:srgbClr val="C00000"/>
                </a:solidFill>
              </a:rPr>
              <a:t>бюджета города Бородино </a:t>
            </a:r>
            <a:r>
              <a:rPr lang="ru-RU" sz="2000" b="1" dirty="0" smtClean="0">
                <a:solidFill>
                  <a:srgbClr val="C00000"/>
                </a:solidFill>
              </a:rPr>
              <a:t>на 2014 – 2019 годы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Содержимое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900718"/>
              </p:ext>
            </p:extLst>
          </p:nvPr>
        </p:nvGraphicFramePr>
        <p:xfrm>
          <a:off x="107504" y="836712"/>
          <a:ext cx="9001000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4205034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1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2" t="1613" r="1892" b="4573"/>
          <a:stretch>
            <a:fillRect/>
          </a:stretch>
        </p:blipFill>
        <p:spPr bwMode="auto">
          <a:xfrm>
            <a:off x="-79718" y="48451"/>
            <a:ext cx="9144000" cy="708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pic>
        <p:nvPicPr>
          <p:cNvPr id="5124" name="Picture 4" descr="герб Бородино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01687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Rectangle 8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22812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127" name="Rectangle 10"/>
          <p:cNvSpPr>
            <a:spLocks noChangeArrowheads="1"/>
          </p:cNvSpPr>
          <p:nvPr/>
        </p:nvSpPr>
        <p:spPr bwMode="auto">
          <a:xfrm>
            <a:off x="0" y="24145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958" name="AutoShape 22"/>
          <p:cNvSpPr>
            <a:spLocks noChangeArrowheads="1"/>
          </p:cNvSpPr>
          <p:nvPr/>
        </p:nvSpPr>
        <p:spPr bwMode="auto">
          <a:xfrm>
            <a:off x="981075" y="332656"/>
            <a:ext cx="7912100" cy="673819"/>
          </a:xfrm>
          <a:prstGeom prst="roundRect">
            <a:avLst>
              <a:gd name="adj" fmla="val 25000"/>
            </a:avLst>
          </a:prstGeom>
          <a:noFill/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ru-RU" sz="2000" b="1" dirty="0" smtClean="0">
                <a:solidFill>
                  <a:srgbClr val="C00000"/>
                </a:solidFill>
              </a:rPr>
              <a:t>Основные параметры </a:t>
            </a:r>
            <a:r>
              <a:rPr lang="ru-RU" sz="2000" b="1" dirty="0">
                <a:solidFill>
                  <a:srgbClr val="C00000"/>
                </a:solidFill>
              </a:rPr>
              <a:t>бюджета города Бородино </a:t>
            </a:r>
            <a:r>
              <a:rPr lang="ru-RU" sz="2000" b="1" dirty="0" smtClean="0">
                <a:solidFill>
                  <a:srgbClr val="C00000"/>
                </a:solidFill>
              </a:rPr>
              <a:t>на 2014 – 2019 годы</a:t>
            </a: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713025"/>
              </p:ext>
            </p:extLst>
          </p:nvPr>
        </p:nvGraphicFramePr>
        <p:xfrm>
          <a:off x="179389" y="1196752"/>
          <a:ext cx="8713785" cy="3198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01770"/>
                <a:gridCol w="1106665"/>
                <a:gridCol w="1181385"/>
                <a:gridCol w="1120677"/>
                <a:gridCol w="1131054"/>
                <a:gridCol w="1234820"/>
                <a:gridCol w="1237414"/>
              </a:tblGrid>
              <a:tr h="3311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>
                          <a:effectLst/>
                        </a:rPr>
                        <a:t>Наименование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Исполнение 2014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Исполнение</a:t>
                      </a:r>
                      <a:r>
                        <a:rPr lang="ru-RU" sz="13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2015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Исполнение 2016 год</a:t>
                      </a:r>
                      <a:r>
                        <a:rPr lang="ru-RU" sz="1000" u="none" strike="noStrike" dirty="0" smtClean="0">
                          <a:effectLst/>
                        </a:rPr>
                        <a:t> 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2017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2018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u="none" strike="noStrike" dirty="0" smtClean="0">
                          <a:effectLst/>
                        </a:rPr>
                        <a:t>План 2019 год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</a:tr>
              <a:tr h="39174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Доходы всего, </a:t>
                      </a:r>
                      <a:r>
                        <a:rPr lang="ru-RU" sz="1000" u="none" strike="noStrike">
                          <a:effectLst/>
                        </a:rPr>
                        <a:t>в том числе: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602 676 874,54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529 613 221,13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523 739 864,20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478 208 227,58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483 360 833,29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493 650 245,78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57322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Налоговые и неналоговые доходы</a:t>
                      </a:r>
                      <a:endParaRPr lang="ru-RU" sz="13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205 250 864,08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164 193 447,17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151 842 622,00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160 932 584,58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169 118 890,29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179 408 302,78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55258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Безвозмездные поступления</a:t>
                      </a:r>
                      <a:endParaRPr lang="ru-RU" sz="1300" b="1" i="1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397 426 010,46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365 419 773,96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371 897 242,20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317 275 643,00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314 241 943,00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314 241 943,00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42275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Расходы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627 662 796,00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553 298 831,90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505 249 769,27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485 673 024,43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484 112 150,71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490 724 175,73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  <a:tr h="85318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300" u="none" strike="noStrike">
                          <a:effectLst/>
                        </a:rPr>
                        <a:t>Дефицит (-), Профицит(+)</a:t>
                      </a:r>
                      <a:endParaRPr lang="ru-RU" sz="13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- 24 985 921,46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- 23 685 610,77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+18 490 094,93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- 7464 796,85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- 751 317,42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+ 2</a:t>
                      </a:r>
                      <a:r>
                        <a:rPr lang="ru-RU" sz="1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926 070,05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706" marR="8706" marT="8706" marB="0" anchor="ctr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1593583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237</Words>
  <Application>Microsoft Office PowerPoint</Application>
  <PresentationFormat>Экран (4:3)</PresentationFormat>
  <Paragraphs>67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Company>ФУ администрации г.Бородино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Мильчакова</dc:creator>
  <cp:lastModifiedBy>Слышкина</cp:lastModifiedBy>
  <cp:revision>35</cp:revision>
  <cp:lastPrinted>2017-03-10T06:36:43Z</cp:lastPrinted>
  <dcterms:created xsi:type="dcterms:W3CDTF">2017-03-09T01:30:02Z</dcterms:created>
  <dcterms:modified xsi:type="dcterms:W3CDTF">2017-03-24T04:13:02Z</dcterms:modified>
</cp:coreProperties>
</file>