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1" d="100"/>
          <a:sy n="91" d="100"/>
        </p:scale>
        <p:origin x="-1210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8974312804432268"/>
          <c:y val="5.504838230534771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339936204820643E-3"/>
          <c:y val="7.6629166807552787E-2"/>
          <c:w val="0.59164575497593497"/>
          <c:h val="0.830446526472903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00B0F0"/>
              </a:solidFill>
            </c:spPr>
          </c:dPt>
          <c:dPt>
            <c:idx val="11"/>
            <c:bubble3D val="0"/>
            <c:explosion val="5"/>
          </c:dPt>
          <c:dLbls>
            <c:dLbl>
              <c:idx val="0"/>
              <c:layout>
                <c:manualLayout>
                  <c:x val="-1.7754247962551244E-2"/>
                  <c:y val="-0.1011596537582780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86946854811629E-2"/>
                  <c:y val="8.8184646150427731E-2"/>
                </c:manualLayout>
              </c:layout>
              <c:numFmt formatCode="_(&quot;р.&quot;* #,##0.00_);_(&quot;р.&quot;* \(#,##0.00\);_(&quot;р.&quot;* &quot;-&quot;??_);_(@_)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24631236541085E-2"/>
                  <c:y val="8.243347357539983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0908732188998341E-3"/>
                  <c:y val="-5.559466822526962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0908732188998341E-3"/>
                  <c:y val="-0.14569637190070669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5453708440996141E-3"/>
                  <c:y val="-0.1399451993256787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249364982376178E-18"/>
                  <c:y val="-0.14761342942571595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4751062493344172E-2"/>
                  <c:y val="-0.241549248151171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7002877032753291E-2"/>
                  <c:y val="-0.1533646020007438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9972786566474275E-2"/>
                  <c:y val="-6.13458408002975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1790175784070612E-3"/>
                  <c:y val="-0.12844285417562301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52830997008076E-2"/>
                  <c:y val="-0.1035211063505021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383081286509836E-3"/>
                  <c:y val="-0.1322769692256415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6.7437561839561538E-2"/>
                  <c:y val="-3.642409297517668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Налог на прибыль организаций </c:v>
                </c:pt>
                <c:pt idx="1">
                  <c:v>Налог на доходы физических лиц</c:v>
                </c:pt>
                <c:pt idx="2">
                  <c:v>Налоги на совокупный доход</c:v>
                </c:pt>
                <c:pt idx="3">
                  <c:v>Доходы от уплаты акцизов</c:v>
                </c:pt>
                <c:pt idx="4">
                  <c:v>Налог на имущество физических лиц </c:v>
                </c:pt>
                <c:pt idx="5">
                  <c:v>Земельный налог </c:v>
                </c:pt>
                <c:pt idx="6">
                  <c:v>Государственная пошлина</c:v>
                </c:pt>
                <c:pt idx="7">
                  <c:v>Задолженность по отмененным  налогам </c:v>
                </c:pt>
                <c:pt idx="8">
                  <c:v>Доходы от использования  имущества, находящегося в муниципальной собственности </c:v>
                </c:pt>
                <c:pt idx="9">
                  <c:v>Плата за негативное воздействие  на окружающую среду</c:v>
                </c:pt>
                <c:pt idx="10">
                  <c:v>Доходы от оказания  платных услуг (работ) и компенсации затрат </c:v>
                </c:pt>
                <c:pt idx="11">
                  <c:v>Доходы от реализации имущества, находящегося в муниципальной собственности </c:v>
                </c:pt>
                <c:pt idx="12">
                  <c:v>Штрафы, санкции, возмещение ущерба</c:v>
                </c:pt>
                <c:pt idx="13">
                  <c:v>Прочие неналоговые доходы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12.1</c:v>
                </c:pt>
                <c:pt idx="1">
                  <c:v>64.099999999999994</c:v>
                </c:pt>
                <c:pt idx="2" formatCode="#,##0.0">
                  <c:v>3</c:v>
                </c:pt>
                <c:pt idx="3">
                  <c:v>0.4</c:v>
                </c:pt>
                <c:pt idx="4">
                  <c:v>1.5</c:v>
                </c:pt>
                <c:pt idx="5">
                  <c:v>4.5</c:v>
                </c:pt>
                <c:pt idx="6">
                  <c:v>1.5</c:v>
                </c:pt>
                <c:pt idx="7">
                  <c:v>0</c:v>
                </c:pt>
                <c:pt idx="8">
                  <c:v>4.5999999999999996</c:v>
                </c:pt>
                <c:pt idx="9">
                  <c:v>0.6</c:v>
                </c:pt>
                <c:pt idx="10" formatCode="#,##0.0">
                  <c:v>7</c:v>
                </c:pt>
                <c:pt idx="11">
                  <c:v>0.4</c:v>
                </c:pt>
                <c:pt idx="12">
                  <c:v>0.13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56187030453787501"/>
          <c:y val="3.0672920400148775E-2"/>
          <c:w val="0.42978622203471917"/>
          <c:h val="0.82746482274916311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Решение Бородинского городского Совета депутатов </a:t>
            </a:r>
            <a:r>
              <a:rPr lang="ru-RU" smtClean="0"/>
              <a:t>№ 31-342</a:t>
            </a:r>
            <a:r>
              <a:rPr lang="ru-RU" baseline="0" smtClean="0"/>
              <a:t>р от 20.12.2019 </a:t>
            </a:r>
            <a:r>
              <a:rPr lang="ru-RU" baseline="0" dirty="0" smtClean="0"/>
              <a:t>« О бюджете города Бородино </a:t>
            </a:r>
            <a:r>
              <a:rPr lang="ru-RU" baseline="0" smtClean="0"/>
              <a:t>на 2020 </a:t>
            </a:r>
            <a:r>
              <a:rPr lang="ru-RU" baseline="0" dirty="0" smtClean="0"/>
              <a:t>г и плановый </a:t>
            </a:r>
            <a:r>
              <a:rPr lang="ru-RU" baseline="0" smtClean="0"/>
              <a:t>период 2021-2022 </a:t>
            </a:r>
            <a:r>
              <a:rPr lang="ru-RU" baseline="0" dirty="0" err="1" smtClean="0"/>
              <a:t>гг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D8F6-D140-4044-8FBB-BD8BA75061B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54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309580"/>
            <a:ext cx="8229600" cy="7254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Структура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налоговых и неналоговых доходов бюджета города Бородино на 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2020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г</a:t>
            </a: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(в %)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</a:br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465766"/>
              </p:ext>
            </p:extLst>
          </p:nvPr>
        </p:nvGraphicFramePr>
        <p:xfrm>
          <a:off x="-1" y="836712"/>
          <a:ext cx="9324529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508" name="Picture 48" descr="Бородино (герб) векто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2867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69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55</Words>
  <Application>Microsoft Office PowerPoint</Application>
  <PresentationFormat>Экран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Структура налоговых и неналоговых доходов бюджета города Бородино на 2020 г. (в %) 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Мильчакова Лариса Михайловна</cp:lastModifiedBy>
  <cp:revision>46</cp:revision>
  <cp:lastPrinted>2017-03-10T06:36:43Z</cp:lastPrinted>
  <dcterms:created xsi:type="dcterms:W3CDTF">2017-03-09T01:30:02Z</dcterms:created>
  <dcterms:modified xsi:type="dcterms:W3CDTF">2020-03-27T03:01:12Z</dcterms:modified>
</cp:coreProperties>
</file>