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4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05" autoAdjust="0"/>
  </p:normalViewPr>
  <p:slideViewPr>
    <p:cSldViewPr>
      <p:cViewPr varScale="1">
        <p:scale>
          <a:sx n="109" d="100"/>
          <a:sy n="109" d="100"/>
        </p:scale>
        <p:origin x="87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</c:view3D>
    <c:floor>
      <c:thickness val="0"/>
    </c:floor>
    <c:sideWall>
      <c:thickness val="0"/>
      <c:spPr>
        <a:noFill/>
        <a:ln w="25396">
          <a:noFill/>
        </a:ln>
      </c:spPr>
    </c:sideWall>
    <c:backWall>
      <c:thickness val="0"/>
      <c:spPr>
        <a:noFill/>
        <a:ln w="25396">
          <a:noFill/>
        </a:ln>
      </c:spPr>
    </c:backWall>
    <c:plotArea>
      <c:layout>
        <c:manualLayout>
          <c:layoutTarget val="inner"/>
          <c:xMode val="edge"/>
          <c:yMode val="edge"/>
          <c:x val="7.5369605839566353E-2"/>
          <c:y val="1.2521044670250314E-2"/>
          <c:w val="0.898999927932009"/>
          <c:h val="0.884151075120596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2021 год
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828-4BD2-B163-9C986EB0643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828-4BD2-B163-9C986EB06437}"/>
              </c:ext>
            </c:extLst>
          </c:dPt>
          <c:dLbls>
            <c:dLbl>
              <c:idx val="0"/>
              <c:layout>
                <c:manualLayout>
                  <c:x val="0"/>
                  <c:y val="-1.7804289551873154E-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28-4BD2-B163-9C986EB06437}"/>
                </c:ext>
              </c:extLst>
            </c:dLbl>
            <c:dLbl>
              <c:idx val="1"/>
              <c:layout>
                <c:manualLayout>
                  <c:x val="4.6307973980023412E-2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28-4BD2-B163-9C986EB06437}"/>
                </c:ext>
              </c:extLst>
            </c:dLbl>
            <c:dLbl>
              <c:idx val="2"/>
              <c:layout>
                <c:manualLayout>
                  <c:x val="-7.3548065918189104E-2"/>
                  <c:y val="-4.521933460384743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828-4BD2-B163-9C986EB0643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781336.97196999996</c:v>
                </c:pt>
                <c:pt idx="1">
                  <c:v>782379.13376999996</c:v>
                </c:pt>
                <c:pt idx="2">
                  <c:v>-1042.1618000000017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28-4BD2-B163-9C986EB064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2022 год
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963983163544577E-2"/>
                  <c:y val="-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828-4BD2-B163-9C986EB06437}"/>
                </c:ext>
              </c:extLst>
            </c:dLbl>
            <c:dLbl>
              <c:idx val="1"/>
              <c:layout>
                <c:manualLayout>
                  <c:x val="3.132598239825115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828-4BD2-B163-9C986EB06437}"/>
                </c:ext>
              </c:extLst>
            </c:dLbl>
            <c:dLbl>
              <c:idx val="2"/>
              <c:layout>
                <c:manualLayout>
                  <c:x val="-1.3571047661370959E-2"/>
                  <c:y val="1.482294148386812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828-4BD2-B163-9C986EB0643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934587.44203999999</c:v>
                </c:pt>
                <c:pt idx="1">
                  <c:v>931381.42879000003</c:v>
                </c:pt>
                <c:pt idx="2">
                  <c:v>3206.01324999996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28-4BD2-B163-9C986EB0643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2023год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5411872858336635E-2"/>
                  <c:y val="-2.26114477308789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828-4BD2-B163-9C986EB06437}"/>
                </c:ext>
              </c:extLst>
            </c:dLbl>
            <c:dLbl>
              <c:idx val="1"/>
              <c:layout>
                <c:manualLayout>
                  <c:x val="1.2257993112359146E-2"/>
                  <c:y val="-2.939488205014257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828-4BD2-B163-9C986EB06437}"/>
                </c:ext>
              </c:extLst>
            </c:dLbl>
            <c:dLbl>
              <c:idx val="2"/>
              <c:layout>
                <c:manualLayout>
                  <c:x val="1.0798133540717698E-2"/>
                  <c:y val="7.4533899525567118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828-4BD2-B163-9C986EB0643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Лист1!$D$2:$D$4</c:f>
              <c:numCache>
                <c:formatCode>#\ ##0.0</c:formatCode>
                <c:ptCount val="3"/>
                <c:pt idx="0">
                  <c:v>1031813.3293</c:v>
                </c:pt>
                <c:pt idx="1">
                  <c:v>1049330.7251599999</c:v>
                </c:pt>
                <c:pt idx="2">
                  <c:v>-17517.395859999931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828-4BD2-B163-9C986EB0643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на 2024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3.9497977806490579E-2"/>
                  <c:y val="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828-4BD2-B163-9C986EB06437}"/>
                </c:ext>
              </c:extLst>
            </c:dLbl>
            <c:dLbl>
              <c:idx val="1"/>
              <c:layout>
                <c:manualLayout>
                  <c:x val="1.1042884123986223E-2"/>
                  <c:y val="-2.956238744391908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828-4BD2-B163-9C986EB0643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Лист1!$E$2:$E$4</c:f>
              <c:numCache>
                <c:formatCode>#\ ##0.0</c:formatCode>
                <c:ptCount val="3"/>
                <c:pt idx="0">
                  <c:v>812339.35471999994</c:v>
                </c:pt>
                <c:pt idx="1">
                  <c:v>829573.21144999994</c:v>
                </c:pt>
                <c:pt idx="2">
                  <c:v>-17233.85673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828-4BD2-B163-9C986EB0643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на 2025 год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8601983928838007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828-4BD2-B163-9C986EB06437}"/>
                </c:ext>
              </c:extLst>
            </c:dLbl>
            <c:dLbl>
              <c:idx val="1"/>
              <c:layout>
                <c:manualLayout>
                  <c:x val="9.5339946429460025E-3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828-4BD2-B163-9C986EB06437}"/>
                </c:ext>
              </c:extLst>
            </c:dLbl>
            <c:dLbl>
              <c:idx val="2"/>
              <c:layout>
                <c:manualLayout>
                  <c:x val="2.451594267303633E-2"/>
                  <c:y val="9.044605469076825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828-4BD2-B163-9C986EB0643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Лист1!$F$2:$F$4</c:f>
              <c:numCache>
                <c:formatCode>#\ ##0.0</c:formatCode>
                <c:ptCount val="3"/>
                <c:pt idx="0">
                  <c:v>806996.14917999995</c:v>
                </c:pt>
                <c:pt idx="1">
                  <c:v>815742.51188999997</c:v>
                </c:pt>
                <c:pt idx="2">
                  <c:v>-8746.3627100000158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828-4BD2-B163-9C986EB0643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на 2026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547716920342188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828-4BD2-B163-9C986EB06437}"/>
                </c:ext>
              </c:extLst>
            </c:dLbl>
            <c:dLbl>
              <c:idx val="1"/>
              <c:layout>
                <c:manualLayout>
                  <c:x val="0.11428730141095433"/>
                  <c:y val="7.83863521337135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828-4BD2-B163-9C986EB06437}"/>
                </c:ext>
              </c:extLst>
            </c:dLbl>
            <c:dLbl>
              <c:idx val="2"/>
              <c:layout>
                <c:manualLayout>
                  <c:x val="6.9136762581935338E-2"/>
                  <c:y val="6.532196011142794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D828-4BD2-B163-9C986EB0643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Лист1!$G$2:$G$4</c:f>
              <c:numCache>
                <c:formatCode>#\ ##0.0</c:formatCode>
                <c:ptCount val="3"/>
                <c:pt idx="0">
                  <c:v>805994.1496</c:v>
                </c:pt>
                <c:pt idx="1">
                  <c:v>820761.56237000006</c:v>
                </c:pt>
                <c:pt idx="2">
                  <c:v>-14767.412770000054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828-4BD2-B163-9C986EB06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81405440"/>
        <c:axId val="81406976"/>
        <c:axId val="77359296"/>
      </c:bar3DChart>
      <c:catAx>
        <c:axId val="814054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1406976"/>
        <c:crosses val="autoZero"/>
        <c:auto val="1"/>
        <c:lblAlgn val="ctr"/>
        <c:lblOffset val="100"/>
        <c:noMultiLvlLbl val="0"/>
      </c:catAx>
      <c:valAx>
        <c:axId val="81406976"/>
        <c:scaling>
          <c:orientation val="minMax"/>
          <c:max val="628000"/>
          <c:min val="-25000"/>
        </c:scaling>
        <c:delete val="0"/>
        <c:axPos val="l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81405440"/>
        <c:crosses val="autoZero"/>
        <c:crossBetween val="between"/>
        <c:majorUnit val="28000"/>
        <c:minorUnit val="10000"/>
      </c:valAx>
      <c:serAx>
        <c:axId val="77359296"/>
        <c:scaling>
          <c:orientation val="minMax"/>
        </c:scaling>
        <c:delete val="0"/>
        <c:axPos val="b"/>
        <c:majorTickMark val="out"/>
        <c:minorTickMark val="none"/>
        <c:tickLblPos val="nextTo"/>
        <c:crossAx val="81406976"/>
        <c:crosses val="autoZero"/>
      </c:serAx>
      <c:spPr>
        <a:noFill/>
        <a:ln w="2539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0390707175741227E-2"/>
          <c:y val="0.87344087836394246"/>
          <c:w val="0.63999222308632375"/>
          <c:h val="0.10227515872721961"/>
        </c:manualLayout>
      </c:layout>
      <c:overlay val="0"/>
      <c:spPr>
        <a:noFill/>
      </c:spPr>
      <c:txPr>
        <a:bodyPr/>
        <a:lstStyle/>
        <a:p>
          <a:pPr>
            <a:defRPr sz="1200" b="1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53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1" y="-63411"/>
            <a:ext cx="917085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2021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2026 </a:t>
            </a:r>
            <a:r>
              <a:rPr lang="ru-RU" sz="2000" b="1" dirty="0" smtClean="0">
                <a:solidFill>
                  <a:srgbClr val="C00000"/>
                </a:solidFill>
              </a:rPr>
              <a:t>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278007"/>
              </p:ext>
            </p:extLst>
          </p:nvPr>
        </p:nvGraphicFramePr>
        <p:xfrm>
          <a:off x="107504" y="83671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05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2021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2026 </a:t>
            </a:r>
            <a:r>
              <a:rPr lang="ru-RU" sz="2000" b="1" dirty="0" smtClean="0">
                <a:solidFill>
                  <a:srgbClr val="C00000"/>
                </a:solidFill>
              </a:rPr>
              <a:t>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36657"/>
              </p:ext>
            </p:extLst>
          </p:nvPr>
        </p:nvGraphicFramePr>
        <p:xfrm>
          <a:off x="179389" y="1196752"/>
          <a:ext cx="8569074" cy="3198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Исполнение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2021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</a:t>
                      </a:r>
                      <a:r>
                        <a:rPr lang="ru-RU" sz="1300" u="none" strike="noStrike" dirty="0" smtClean="0">
                          <a:effectLst/>
                        </a:rPr>
                        <a:t>2022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</a:t>
                      </a:r>
                      <a:r>
                        <a:rPr lang="ru-RU" sz="1300" u="none" strike="noStrike" dirty="0" smtClean="0">
                          <a:effectLst/>
                        </a:rPr>
                        <a:t>2023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</a:rPr>
                        <a:t>2024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</a:rPr>
                        <a:t>2025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Доходы всего, </a:t>
                      </a:r>
                      <a:r>
                        <a:rPr lang="ru-RU" sz="1000" u="none" strike="noStrike">
                          <a:effectLst/>
                        </a:rPr>
                        <a:t>в том числе: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781 336 971,97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934 587 442,04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1 031 813 329,30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812 339 354,72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806 996 149,18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805 994 149,60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2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217 622 561,98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217 390 929,70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232 799 807,23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265 771 399,27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276 829 332,08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287 119 295,57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Безвозмездные поступления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563 714 409,99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717 196 512,34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799 013 522,07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546 567 955,45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530 166 817,10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518 874 854,03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Расходы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782 379 133,77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931 381 428,79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1 049 330 725,16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829 573 211,45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815 742 511,89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820 761 562,37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1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Дефицит (-), Профицит(+)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042 161,80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3 206 013,25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517 395,86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17 233 856,73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746 362,71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-14 767 412,77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35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212</Words>
  <Application>Microsoft Office PowerPoint</Application>
  <PresentationFormat>Экран (4:3)</PresentationFormat>
  <Paragraphs>67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Unicode MS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Company>ФУ администрации г.Бородино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Сотрудник ФУ</cp:lastModifiedBy>
  <cp:revision>70</cp:revision>
  <cp:lastPrinted>2021-03-31T04:27:12Z</cp:lastPrinted>
  <dcterms:created xsi:type="dcterms:W3CDTF">2017-03-09T01:30:02Z</dcterms:created>
  <dcterms:modified xsi:type="dcterms:W3CDTF">2024-03-19T09:09:29Z</dcterms:modified>
</cp:coreProperties>
</file>